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10"/>
  </p:normalViewPr>
  <p:slideViewPr>
    <p:cSldViewPr snapToGrid="0" snapToObjects="1">
      <p:cViewPr varScale="1">
        <p:scale>
          <a:sx n="64" d="100"/>
          <a:sy n="64" d="100"/>
        </p:scale>
        <p:origin x="5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222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gamma.ap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amma.app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gamma.ap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gamma.ap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amma.app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gamma.ap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2262426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Einführung in kooperatives Lernen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6319599" y="4262080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Kooperatives Lernen ist eine effektive Methode, die Schüler dazu ermutigt, zusammenzuarbeiten, um gemeinsame Ziele zu erreichen. Es fördert Teamwork, Gemeinschaftssinn und effektive Kommunikation.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319599" y="5594866"/>
            <a:ext cx="355402" cy="355402"/>
          </a:xfrm>
          <a:prstGeom prst="roundRect">
            <a:avLst>
              <a:gd name="adj" fmla="val 25726039"/>
            </a:avLst>
          </a:prstGeom>
          <a:solidFill>
            <a:srgbClr val="1DC9A5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413421" y="5589746"/>
            <a:ext cx="167640" cy="3657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80"/>
              </a:lnSpc>
              <a:buNone/>
            </a:pPr>
            <a:r>
              <a:rPr lang="en-US" sz="1152" dirty="0">
                <a:solidFill>
                  <a:srgbClr val="3C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GL</a:t>
            </a:r>
            <a:endParaRPr lang="en-US" sz="1152" dirty="0"/>
          </a:p>
        </p:txBody>
      </p:sp>
      <p:sp>
        <p:nvSpPr>
          <p:cNvPr id="9" name="Text 6"/>
          <p:cNvSpPr/>
          <p:nvPr/>
        </p:nvSpPr>
        <p:spPr>
          <a:xfrm>
            <a:off x="6786086" y="5578197"/>
            <a:ext cx="168402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by Gerdy Lehr</a:t>
            </a:r>
            <a:endParaRPr lang="en-US" sz="2187" dirty="0"/>
          </a:p>
        </p:txBody>
      </p:sp>
      <p:pic>
        <p:nvPicPr>
          <p:cNvPr id="10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076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2538532" y="587573"/>
            <a:ext cx="9553218" cy="13354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58"/>
              </a:lnSpc>
              <a:buNone/>
            </a:pPr>
            <a:r>
              <a:rPr lang="en-US" sz="420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Die Prinzipien des kooperativen Lernens nach Green</a:t>
            </a:r>
            <a:endParaRPr lang="en-US" sz="4207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532" y="2350294"/>
            <a:ext cx="2970728" cy="1835944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538532" y="4453295"/>
            <a:ext cx="2970728" cy="6674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9"/>
              </a:lnSpc>
              <a:buNone/>
            </a:pPr>
            <a:r>
              <a:rPr lang="en-US" sz="2103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Positive Interdependenz</a:t>
            </a:r>
            <a:endParaRPr lang="en-US" sz="2103" dirty="0"/>
          </a:p>
        </p:txBody>
      </p:sp>
      <p:sp>
        <p:nvSpPr>
          <p:cNvPr id="7" name="Text 4"/>
          <p:cNvSpPr/>
          <p:nvPr/>
        </p:nvSpPr>
        <p:spPr>
          <a:xfrm>
            <a:off x="2538532" y="5248870"/>
            <a:ext cx="2970728" cy="23936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92"/>
              </a:lnSpc>
              <a:buNone/>
            </a:pPr>
            <a:r>
              <a:rPr lang="en-US" sz="1683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Positive Interdependenz beinhaltet das Bewusstsein für die gegenseitige Abhängigkeit innerhalb einer Gruppe, wodurch jeder Schüler erkennt, dass der Erfolg des Einzelnen vom Erfolg des Teams abhängt.</a:t>
            </a:r>
            <a:endParaRPr lang="en-US" sz="1683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776" y="2350294"/>
            <a:ext cx="2970728" cy="183594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829776" y="4453295"/>
            <a:ext cx="2970728" cy="6674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9"/>
              </a:lnSpc>
              <a:buNone/>
            </a:pPr>
            <a:r>
              <a:rPr lang="en-US" sz="2103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Individuelle Verantwortlichkeit</a:t>
            </a:r>
            <a:endParaRPr lang="en-US" sz="2103" dirty="0"/>
          </a:p>
        </p:txBody>
      </p:sp>
      <p:sp>
        <p:nvSpPr>
          <p:cNvPr id="10" name="Text 6"/>
          <p:cNvSpPr/>
          <p:nvPr/>
        </p:nvSpPr>
        <p:spPr>
          <a:xfrm>
            <a:off x="5829776" y="5248870"/>
            <a:ext cx="2970728" cy="20516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92"/>
              </a:lnSpc>
              <a:buNone/>
            </a:pPr>
            <a:r>
              <a:rPr lang="en-US" sz="1683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Die individuelle Verantwortlichkeit gewährleistet, dass jeder Schüler für seine eigene Leistung und Beteiligung an der Gruppenarbeit zur Rechenschaft gezogen wird.</a:t>
            </a:r>
            <a:endParaRPr lang="en-US" sz="1683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1021" y="2350294"/>
            <a:ext cx="2970728" cy="1835944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121021" y="4453295"/>
            <a:ext cx="2970728" cy="6674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9"/>
              </a:lnSpc>
              <a:buNone/>
            </a:pPr>
            <a:r>
              <a:rPr lang="en-US" sz="2103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Face-to-Face-Interaktion</a:t>
            </a:r>
            <a:endParaRPr lang="en-US" sz="2103" dirty="0"/>
          </a:p>
        </p:txBody>
      </p:sp>
      <p:sp>
        <p:nvSpPr>
          <p:cNvPr id="13" name="Text 8"/>
          <p:cNvSpPr/>
          <p:nvPr/>
        </p:nvSpPr>
        <p:spPr>
          <a:xfrm>
            <a:off x="9121021" y="5248870"/>
            <a:ext cx="2970728" cy="17097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92"/>
              </a:lnSpc>
              <a:buNone/>
            </a:pPr>
            <a:r>
              <a:rPr lang="en-US" sz="1683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Die direkte Interaktion fördert effektive Kommunikation in der Gruppe und unterstützt den Austausch von Gedanken, Ideen und Perspektiven.</a:t>
            </a:r>
            <a:endParaRPr lang="en-US" sz="1683" dirty="0"/>
          </a:p>
        </p:txBody>
      </p:sp>
      <p:pic>
        <p:nvPicPr>
          <p:cNvPr id="14" name="Image 3" descr="preencoded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925473"/>
            <a:ext cx="87706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Prinzip 1: Positive Interdependenz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4810244" y="1953101"/>
            <a:ext cx="27742" cy="5351026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7" name="Shape 4"/>
          <p:cNvSpPr/>
          <p:nvPr/>
        </p:nvSpPr>
        <p:spPr>
          <a:xfrm>
            <a:off x="5074027" y="2362736"/>
            <a:ext cx="777597" cy="27742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8" name="Shape 5"/>
          <p:cNvSpPr/>
          <p:nvPr/>
        </p:nvSpPr>
        <p:spPr>
          <a:xfrm>
            <a:off x="4574084" y="2126694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</p:sp>
      <p:sp>
        <p:nvSpPr>
          <p:cNvPr id="9" name="Text 6"/>
          <p:cNvSpPr/>
          <p:nvPr/>
        </p:nvSpPr>
        <p:spPr>
          <a:xfrm>
            <a:off x="4763036" y="2168366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6046113" y="2175272"/>
            <a:ext cx="36652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Gegenseitige Unterstützung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6046113" y="2655689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Die Schüler arbeiten zusammen, um ihr Wissen und ihre Fähigkeiten zu nutzen, um gemeinsame Ziele zu erreichen.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5074027" y="4220468"/>
            <a:ext cx="777597" cy="27742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13" name="Shape 10"/>
          <p:cNvSpPr/>
          <p:nvPr/>
        </p:nvSpPr>
        <p:spPr>
          <a:xfrm>
            <a:off x="4574084" y="3984427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</p:sp>
      <p:sp>
        <p:nvSpPr>
          <p:cNvPr id="14" name="Text 11"/>
          <p:cNvSpPr/>
          <p:nvPr/>
        </p:nvSpPr>
        <p:spPr>
          <a:xfrm>
            <a:off x="4736366" y="4026098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6046113" y="4033004"/>
            <a:ext cx="26670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Gemeinsamer Erfolg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6046113" y="4513421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Die Schüler erkennen, dass ihr Erfolg eng mit dem Erfolg ihrer Teammitglieder verbunden ist, was den Zusammenhalt stärkt.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5074027" y="6078200"/>
            <a:ext cx="777597" cy="27742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18" name="Shape 15"/>
          <p:cNvSpPr/>
          <p:nvPr/>
        </p:nvSpPr>
        <p:spPr>
          <a:xfrm>
            <a:off x="4574084" y="5842159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</p:sp>
      <p:sp>
        <p:nvSpPr>
          <p:cNvPr id="19" name="Text 16"/>
          <p:cNvSpPr/>
          <p:nvPr/>
        </p:nvSpPr>
        <p:spPr>
          <a:xfrm>
            <a:off x="4732556" y="5883831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624" dirty="0"/>
          </a:p>
        </p:txBody>
      </p:sp>
      <p:sp>
        <p:nvSpPr>
          <p:cNvPr id="20" name="Text 17"/>
          <p:cNvSpPr/>
          <p:nvPr/>
        </p:nvSpPr>
        <p:spPr>
          <a:xfrm>
            <a:off x="6046113" y="5890736"/>
            <a:ext cx="39395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Vertrauen und Verantwortung</a:t>
            </a:r>
            <a:endParaRPr lang="en-US" sz="2187" dirty="0"/>
          </a:p>
        </p:txBody>
      </p:sp>
      <p:sp>
        <p:nvSpPr>
          <p:cNvPr id="21" name="Text 18"/>
          <p:cNvSpPr/>
          <p:nvPr/>
        </p:nvSpPr>
        <p:spPr>
          <a:xfrm>
            <a:off x="6046113" y="6371153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Die Schüler lernen, aufeinander zu vertrauen und tragen gemeinsam die Verantwortung für den Gruppenerfolg.</a:t>
            </a:r>
            <a:endParaRPr lang="en-US" sz="1750" dirty="0"/>
          </a:p>
        </p:txBody>
      </p:sp>
      <p:pic>
        <p:nvPicPr>
          <p:cNvPr id="22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348389" y="2169557"/>
            <a:ext cx="91440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Prinzip 3: Face-to-Face-Interaktion</a:t>
            </a:r>
            <a:endParaRPr lang="en-US" sz="4374" dirty="0"/>
          </a:p>
        </p:txBody>
      </p:sp>
      <p:sp>
        <p:nvSpPr>
          <p:cNvPr id="7" name="Shape 4"/>
          <p:cNvSpPr/>
          <p:nvPr/>
        </p:nvSpPr>
        <p:spPr>
          <a:xfrm>
            <a:off x="2348389" y="3370778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</p:sp>
      <p:sp>
        <p:nvSpPr>
          <p:cNvPr id="8" name="Text 5"/>
          <p:cNvSpPr/>
          <p:nvPr/>
        </p:nvSpPr>
        <p:spPr>
          <a:xfrm>
            <a:off x="2537341" y="3412450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3070503" y="344709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Aktives Zuhören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3070503" y="3927515"/>
            <a:ext cx="244090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Schüler üben das aktive Zuhören, um verschiedene Standpunkte zu verstehen und effektiv darauf zu reagieren.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5733574" y="3370778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</p:sp>
      <p:sp>
        <p:nvSpPr>
          <p:cNvPr id="12" name="Text 9"/>
          <p:cNvSpPr/>
          <p:nvPr/>
        </p:nvSpPr>
        <p:spPr>
          <a:xfrm>
            <a:off x="5895856" y="3412450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624" dirty="0"/>
          </a:p>
        </p:txBody>
      </p:sp>
      <p:sp>
        <p:nvSpPr>
          <p:cNvPr id="13" name="Text 10"/>
          <p:cNvSpPr/>
          <p:nvPr/>
        </p:nvSpPr>
        <p:spPr>
          <a:xfrm>
            <a:off x="6455688" y="3447098"/>
            <a:ext cx="24409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Klare Kommunikation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6455688" y="4274701"/>
            <a:ext cx="244090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Die direkte Interaktion fördert eine klare und effektive Kommunikation, um Missverständnisse zu vermeiden.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9118759" y="3370778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F6E9D5"/>
          </a:solidFill>
          <a:ln/>
        </p:spPr>
      </p:sp>
      <p:sp>
        <p:nvSpPr>
          <p:cNvPr id="16" name="Text 13"/>
          <p:cNvSpPr/>
          <p:nvPr/>
        </p:nvSpPr>
        <p:spPr>
          <a:xfrm>
            <a:off x="9277231" y="3412450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624" dirty="0"/>
          </a:p>
        </p:txBody>
      </p:sp>
      <p:sp>
        <p:nvSpPr>
          <p:cNvPr id="17" name="Text 14"/>
          <p:cNvSpPr/>
          <p:nvPr/>
        </p:nvSpPr>
        <p:spPr>
          <a:xfrm>
            <a:off x="9840873" y="3447098"/>
            <a:ext cx="24409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Empathie und Respekt</a:t>
            </a:r>
            <a:endParaRPr lang="en-US" sz="2187" dirty="0"/>
          </a:p>
        </p:txBody>
      </p:sp>
      <p:sp>
        <p:nvSpPr>
          <p:cNvPr id="18" name="Text 15"/>
          <p:cNvSpPr/>
          <p:nvPr/>
        </p:nvSpPr>
        <p:spPr>
          <a:xfrm>
            <a:off x="9840873" y="4274701"/>
            <a:ext cx="244090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Die Schüler lernen, Empathie zu zeigen und die Meinungen anderer respektvoll zu akzeptieren.</a:t>
            </a:r>
            <a:endParaRPr lang="en-US" sz="1750" dirty="0"/>
          </a:p>
        </p:txBody>
      </p:sp>
      <p:pic>
        <p:nvPicPr>
          <p:cNvPr id="19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341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2478286" y="594955"/>
            <a:ext cx="7330440" cy="6762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325"/>
              </a:lnSpc>
              <a:buNone/>
            </a:pPr>
            <a:r>
              <a:rPr lang="en-US" sz="426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Prinzip 4: Soziale Fähigkeiten</a:t>
            </a:r>
            <a:endParaRPr lang="en-US" sz="4260" dirty="0"/>
          </a:p>
        </p:txBody>
      </p:sp>
      <p:sp>
        <p:nvSpPr>
          <p:cNvPr id="5" name="Text 3"/>
          <p:cNvSpPr/>
          <p:nvPr/>
        </p:nvSpPr>
        <p:spPr>
          <a:xfrm>
            <a:off x="2478286" y="1812131"/>
            <a:ext cx="2163842" cy="3381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62"/>
              </a:lnSpc>
              <a:buNone/>
            </a:pPr>
            <a:r>
              <a:rPr lang="en-US" sz="213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Konfliktlösung</a:t>
            </a:r>
            <a:endParaRPr lang="en-US" sz="2130" dirty="0"/>
          </a:p>
        </p:txBody>
      </p:sp>
      <p:sp>
        <p:nvSpPr>
          <p:cNvPr id="6" name="Text 4"/>
          <p:cNvSpPr/>
          <p:nvPr/>
        </p:nvSpPr>
        <p:spPr>
          <a:xfrm>
            <a:off x="2478286" y="2366605"/>
            <a:ext cx="2872264" cy="13844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26"/>
              </a:lnSpc>
              <a:buNone/>
            </a:pPr>
            <a:r>
              <a:rPr lang="en-US" sz="1704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Die Schüler lernen, konstruktiv mit Konflikten umzugehen und lernen, unterschiedliche Standpunkte zu akzeptieren.</a:t>
            </a:r>
            <a:endParaRPr lang="en-US" sz="1704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286" y="3994428"/>
            <a:ext cx="2872264" cy="287631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5886093" y="1812131"/>
            <a:ext cx="2163842" cy="3381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62"/>
              </a:lnSpc>
              <a:buNone/>
            </a:pPr>
            <a:r>
              <a:rPr lang="en-US" sz="213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Teamarbeit</a:t>
            </a:r>
            <a:endParaRPr lang="en-US" sz="2130" dirty="0"/>
          </a:p>
        </p:txBody>
      </p:sp>
      <p:sp>
        <p:nvSpPr>
          <p:cNvPr id="9" name="Text 6"/>
          <p:cNvSpPr/>
          <p:nvPr/>
        </p:nvSpPr>
        <p:spPr>
          <a:xfrm>
            <a:off x="5886093" y="2366605"/>
            <a:ext cx="2872264" cy="13844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26"/>
              </a:lnSpc>
              <a:buNone/>
            </a:pPr>
            <a:r>
              <a:rPr lang="en-US" sz="1704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Das kooperative Lernen fördert die Entwicklung von Teamarbeit und die Fähigkeit, effektiv in Gruppen zu arbeiten.</a:t>
            </a:r>
            <a:endParaRPr lang="en-US" sz="1704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093" y="3994428"/>
            <a:ext cx="2872264" cy="1914763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9293900" y="1812131"/>
            <a:ext cx="2849880" cy="3381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62"/>
              </a:lnSpc>
              <a:buNone/>
            </a:pPr>
            <a:r>
              <a:rPr lang="en-US" sz="213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Emotionale Intelligenz</a:t>
            </a:r>
            <a:endParaRPr lang="en-US" sz="2130" dirty="0"/>
          </a:p>
        </p:txBody>
      </p:sp>
      <p:sp>
        <p:nvSpPr>
          <p:cNvPr id="12" name="Text 8"/>
          <p:cNvSpPr/>
          <p:nvPr/>
        </p:nvSpPr>
        <p:spPr>
          <a:xfrm>
            <a:off x="9293900" y="2366605"/>
            <a:ext cx="2872264" cy="17305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26"/>
              </a:lnSpc>
              <a:buNone/>
            </a:pPr>
            <a:r>
              <a:rPr lang="en-US" sz="1704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Schüler entwickeln emotionale Intelligenz, um ihre eigenen Emotionen zu verstehen und empathisch mit anderen umzugehen.</a:t>
            </a:r>
            <a:endParaRPr lang="en-US" sz="1704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3900" y="4340543"/>
            <a:ext cx="2872264" cy="3054548"/>
          </a:xfrm>
          <a:prstGeom prst="rect">
            <a:avLst/>
          </a:prstGeom>
        </p:spPr>
      </p:pic>
      <p:pic>
        <p:nvPicPr>
          <p:cNvPr id="14" name="Image 3" descr="preencoded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934760"/>
            <a:ext cx="81991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Prinzip 5: Gruppenverarbeitung</a:t>
            </a:r>
            <a:endParaRPr lang="en-US" sz="4374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99" y="1962388"/>
            <a:ext cx="1110972" cy="177748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77428" y="218455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Reflexion</a:t>
            </a:r>
            <a:endParaRPr lang="en-US" sz="2187" dirty="0"/>
          </a:p>
        </p:txBody>
      </p:sp>
      <p:sp>
        <p:nvSpPr>
          <p:cNvPr id="8" name="Text 4"/>
          <p:cNvSpPr/>
          <p:nvPr/>
        </p:nvSpPr>
        <p:spPr>
          <a:xfrm>
            <a:off x="2277428" y="2664976"/>
            <a:ext cx="786217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Schüler reflektieren über den Gruppenprozess und identifizieren Stärken, Schwächen und Verbesserungsmöglichkeiten.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199" y="3739872"/>
            <a:ext cx="1110972" cy="177748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77428" y="396204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Zielsetzung</a:t>
            </a:r>
            <a:endParaRPr lang="en-US" sz="2187" dirty="0"/>
          </a:p>
        </p:txBody>
      </p:sp>
      <p:sp>
        <p:nvSpPr>
          <p:cNvPr id="11" name="Text 6"/>
          <p:cNvSpPr/>
          <p:nvPr/>
        </p:nvSpPr>
        <p:spPr>
          <a:xfrm>
            <a:off x="2277428" y="4442460"/>
            <a:ext cx="786217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Die Gruppe setzt klare Ziele und entwickelt Strategien, um ihre Leistung zu steigern und die Teamarbeit zu optimieren.</a:t>
            </a:r>
            <a:endParaRPr lang="en-US" sz="17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199" y="5517356"/>
            <a:ext cx="1110972" cy="1777484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277428" y="5739527"/>
            <a:ext cx="24993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Lernen aus Fehlern</a:t>
            </a:r>
            <a:endParaRPr lang="en-US" sz="2187" dirty="0"/>
          </a:p>
        </p:txBody>
      </p:sp>
      <p:sp>
        <p:nvSpPr>
          <p:cNvPr id="14" name="Text 8"/>
          <p:cNvSpPr/>
          <p:nvPr/>
        </p:nvSpPr>
        <p:spPr>
          <a:xfrm>
            <a:off x="2277428" y="6219944"/>
            <a:ext cx="786217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Die Schüler verstehen, wie sie aus Fehlern lernen können, um kontinuierlich ihre Gruppenfähigkeiten zu verbessern.</a:t>
            </a:r>
            <a:endParaRPr lang="en-US" sz="1750" dirty="0"/>
          </a:p>
        </p:txBody>
      </p:sp>
      <p:pic>
        <p:nvPicPr>
          <p:cNvPr id="15" name="Image 4" descr="preencoded.png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433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0163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62833" y="3173968"/>
            <a:ext cx="8991600" cy="6503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121"/>
              </a:lnSpc>
              <a:buNone/>
            </a:pPr>
            <a:r>
              <a:rPr lang="en-US" sz="409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Abschluss und Schlüsselerkenntnisse</a:t>
            </a:r>
            <a:endParaRPr lang="en-US" sz="4097" dirty="0"/>
          </a:p>
        </p:txBody>
      </p:sp>
      <p:sp>
        <p:nvSpPr>
          <p:cNvPr id="6" name="Shape 3"/>
          <p:cNvSpPr/>
          <p:nvPr/>
        </p:nvSpPr>
        <p:spPr>
          <a:xfrm>
            <a:off x="2662833" y="4136469"/>
            <a:ext cx="2962751" cy="3521631"/>
          </a:xfrm>
          <a:prstGeom prst="roundRect">
            <a:avLst>
              <a:gd name="adj" fmla="val 2107"/>
            </a:avLst>
          </a:prstGeom>
          <a:solidFill>
            <a:srgbClr val="F6E9D5"/>
          </a:solidFill>
          <a:ln/>
        </p:spPr>
      </p:sp>
      <p:sp>
        <p:nvSpPr>
          <p:cNvPr id="7" name="Text 4"/>
          <p:cNvSpPr/>
          <p:nvPr/>
        </p:nvSpPr>
        <p:spPr>
          <a:xfrm>
            <a:off x="2870954" y="4344591"/>
            <a:ext cx="2546509" cy="6503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61"/>
              </a:lnSpc>
              <a:buNone/>
            </a:pPr>
            <a:r>
              <a:rPr lang="en-US" sz="2049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Langfristige Auswirkungen</a:t>
            </a:r>
            <a:endParaRPr lang="en-US" sz="2049" dirty="0"/>
          </a:p>
        </p:txBody>
      </p:sp>
      <p:sp>
        <p:nvSpPr>
          <p:cNvPr id="8" name="Text 5"/>
          <p:cNvSpPr/>
          <p:nvPr/>
        </p:nvSpPr>
        <p:spPr>
          <a:xfrm>
            <a:off x="2870954" y="5119687"/>
            <a:ext cx="2546509" cy="23302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2"/>
              </a:lnSpc>
              <a:buNone/>
            </a:pPr>
            <a:r>
              <a:rPr lang="en-US" sz="1639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Kooperatives Lernen fördert nicht nur akademischen Erfolg, sondern auch soziale Kompetenzen, die Schülern in ihrer zukünftigen beruflichen und persönlichen Entwicklung zugutekommen.</a:t>
            </a:r>
            <a:endParaRPr lang="en-US" sz="1639" dirty="0"/>
          </a:p>
        </p:txBody>
      </p:sp>
      <p:sp>
        <p:nvSpPr>
          <p:cNvPr id="9" name="Shape 6"/>
          <p:cNvSpPr/>
          <p:nvPr/>
        </p:nvSpPr>
        <p:spPr>
          <a:xfrm>
            <a:off x="5833705" y="4136469"/>
            <a:ext cx="2962751" cy="3521631"/>
          </a:xfrm>
          <a:prstGeom prst="roundRect">
            <a:avLst>
              <a:gd name="adj" fmla="val 2107"/>
            </a:avLst>
          </a:prstGeom>
          <a:solidFill>
            <a:srgbClr val="F6E9D5"/>
          </a:solidFill>
          <a:ln/>
        </p:spPr>
      </p:sp>
      <p:sp>
        <p:nvSpPr>
          <p:cNvPr id="10" name="Text 7"/>
          <p:cNvSpPr/>
          <p:nvPr/>
        </p:nvSpPr>
        <p:spPr>
          <a:xfrm>
            <a:off x="6041827" y="4344591"/>
            <a:ext cx="2514600" cy="3251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61"/>
              </a:lnSpc>
              <a:buNone/>
            </a:pPr>
            <a:r>
              <a:rPr lang="en-US" sz="2049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Nachhaltiges Lernen</a:t>
            </a:r>
            <a:endParaRPr lang="en-US" sz="2049" dirty="0"/>
          </a:p>
        </p:txBody>
      </p:sp>
      <p:sp>
        <p:nvSpPr>
          <p:cNvPr id="11" name="Text 8"/>
          <p:cNvSpPr/>
          <p:nvPr/>
        </p:nvSpPr>
        <p:spPr>
          <a:xfrm>
            <a:off x="6041827" y="4794528"/>
            <a:ext cx="2546509" cy="19973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2"/>
              </a:lnSpc>
              <a:buNone/>
            </a:pPr>
            <a:r>
              <a:rPr lang="en-US" sz="1639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Die Schüler lernen, voneinander zu profitieren und Verantwortung füreinander zu übernehmen, was zu einem nachhaltigen Lerndefekt führt.</a:t>
            </a:r>
            <a:endParaRPr lang="en-US" sz="1639" dirty="0"/>
          </a:p>
        </p:txBody>
      </p:sp>
      <p:sp>
        <p:nvSpPr>
          <p:cNvPr id="12" name="Shape 9"/>
          <p:cNvSpPr/>
          <p:nvPr/>
        </p:nvSpPr>
        <p:spPr>
          <a:xfrm>
            <a:off x="9004578" y="4136469"/>
            <a:ext cx="2962751" cy="3521631"/>
          </a:xfrm>
          <a:prstGeom prst="roundRect">
            <a:avLst>
              <a:gd name="adj" fmla="val 2107"/>
            </a:avLst>
          </a:prstGeom>
          <a:solidFill>
            <a:srgbClr val="F6E9D5"/>
          </a:solidFill>
          <a:ln/>
        </p:spPr>
      </p:sp>
      <p:sp>
        <p:nvSpPr>
          <p:cNvPr id="13" name="Text 10"/>
          <p:cNvSpPr/>
          <p:nvPr/>
        </p:nvSpPr>
        <p:spPr>
          <a:xfrm>
            <a:off x="9212699" y="4344591"/>
            <a:ext cx="2546509" cy="6503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61"/>
              </a:lnSpc>
              <a:buNone/>
            </a:pPr>
            <a:r>
              <a:rPr lang="en-US" sz="2049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Gemeinschaftliche Unterstützung</a:t>
            </a:r>
            <a:endParaRPr lang="en-US" sz="2049" dirty="0"/>
          </a:p>
        </p:txBody>
      </p:sp>
      <p:sp>
        <p:nvSpPr>
          <p:cNvPr id="14" name="Text 11"/>
          <p:cNvSpPr/>
          <p:nvPr/>
        </p:nvSpPr>
        <p:spPr>
          <a:xfrm>
            <a:off x="9212699" y="5119687"/>
            <a:ext cx="2546509" cy="19973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2"/>
              </a:lnSpc>
              <a:buNone/>
            </a:pPr>
            <a:r>
              <a:rPr lang="en-US" sz="1639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Kooperatives Lernen fördert eine Gemeinschaft von Schülern, die sich gegenseitig unterstützen, um gemeinsame Ziele zu erreichen.</a:t>
            </a:r>
            <a:endParaRPr lang="en-US" sz="1639" dirty="0"/>
          </a:p>
        </p:txBody>
      </p:sp>
      <p:pic>
        <p:nvPicPr>
          <p:cNvPr id="15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Microsoft Macintosh PowerPoint</Application>
  <PresentationFormat>Benutzerdefiniert</PresentationFormat>
  <Paragraphs>59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Lora</vt:lpstr>
      <vt:lpstr>Source Sans Pro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PptxGenJS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Microsoft Office-Benutzer</cp:lastModifiedBy>
  <cp:revision>1</cp:revision>
  <dcterms:created xsi:type="dcterms:W3CDTF">2024-01-06T10:07:17Z</dcterms:created>
  <dcterms:modified xsi:type="dcterms:W3CDTF">2024-01-06T10:07:56Z</dcterms:modified>
</cp:coreProperties>
</file>